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5" r:id="rId9"/>
    <p:sldId id="263" r:id="rId10"/>
    <p:sldId id="264"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979" autoAdjust="0"/>
  </p:normalViewPr>
  <p:slideViewPr>
    <p:cSldViewPr snapToGrid="0">
      <p:cViewPr varScale="1">
        <p:scale>
          <a:sx n="65" d="100"/>
          <a:sy n="65" d="100"/>
        </p:scale>
        <p:origin x="7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A005A49-6137-43C9-840D-535E993E0BB5}"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1144126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005A49-6137-43C9-840D-535E993E0BB5}"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104065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A005A49-6137-43C9-840D-535E993E0BB5}"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3871939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005A49-6137-43C9-840D-535E993E0BB5}"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743598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005A49-6137-43C9-840D-535E993E0BB5}" type="datetimeFigureOut">
              <a:rPr lang="en-IN" smtClean="0"/>
              <a:t>22-04-2022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570984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005A49-6137-43C9-840D-535E993E0BB5}" type="datetimeFigureOut">
              <a:rPr lang="en-IN" smtClean="0"/>
              <a:t>22-04-2022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2169649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DA005A49-6137-43C9-840D-535E993E0BB5}" type="datetimeFigureOut">
              <a:rPr lang="en-IN" smtClean="0"/>
              <a:t>22-04-2022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65403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005A49-6137-43C9-840D-535E993E0BB5}"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2308565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005A49-6137-43C9-840D-535E993E0BB5}"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478033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005A49-6137-43C9-840D-535E993E0BB5}"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2552744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005A49-6137-43C9-840D-535E993E0BB5}"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428793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005A49-6137-43C9-840D-535E993E0BB5}"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DD3EB-56DB-4517-ABDC-5595C118D68B}" type="slidenum">
              <a:rPr lang="en-IN" smtClean="0"/>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55412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005A49-6137-43C9-840D-535E993E0BB5}"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3982727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A005A49-6137-43C9-840D-535E993E0BB5}" type="datetimeFigureOut">
              <a:rPr lang="en-IN" smtClean="0"/>
              <a:t>22-04-2022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913190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A005A49-6137-43C9-840D-535E993E0BB5}" type="datetimeFigureOut">
              <a:rPr lang="en-IN" smtClean="0"/>
              <a:t>22-04-2022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3019464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005A49-6137-43C9-840D-535E993E0BB5}"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1580630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005A49-6137-43C9-840D-535E993E0BB5}"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DD3EB-56DB-4517-ABDC-5595C118D68B}" type="slidenum">
              <a:rPr lang="en-IN" smtClean="0"/>
              <a:t>‹#›</a:t>
            </a:fld>
            <a:endParaRPr lang="en-IN"/>
          </a:p>
        </p:txBody>
      </p:sp>
    </p:spTree>
    <p:extLst>
      <p:ext uri="{BB962C8B-B14F-4D97-AF65-F5344CB8AC3E}">
        <p14:creationId xmlns:p14="http://schemas.microsoft.com/office/powerpoint/2010/main" val="2734718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A005A49-6137-43C9-840D-535E993E0BB5}" type="datetimeFigureOut">
              <a:rPr lang="en-IN" smtClean="0"/>
              <a:t>22-04-2022</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EE0DD3EB-56DB-4517-ABDC-5595C118D68B}" type="slidenum">
              <a:rPr lang="en-IN" smtClean="0"/>
              <a:t>‹#›</a:t>
            </a:fld>
            <a:endParaRPr lang="en-IN"/>
          </a:p>
        </p:txBody>
      </p:sp>
    </p:spTree>
    <p:extLst>
      <p:ext uri="{BB962C8B-B14F-4D97-AF65-F5344CB8AC3E}">
        <p14:creationId xmlns:p14="http://schemas.microsoft.com/office/powerpoint/2010/main" val="1535622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N" sz="7200" b="1" dirty="0" smtClean="0"/>
              <a:t>GOVT. COLLEGE ROPAR</a:t>
            </a:r>
            <a:br>
              <a:rPr lang="en-IN" sz="7200" b="1" dirty="0" smtClean="0"/>
            </a:br>
            <a:r>
              <a:rPr lang="en-IN" sz="4800" b="1" dirty="0" smtClean="0"/>
              <a:t>DEPARTMENT OF ECONOMICS</a:t>
            </a:r>
            <a:br>
              <a:rPr lang="en-IN" sz="4800" b="1" dirty="0" smtClean="0"/>
            </a:br>
            <a:r>
              <a:rPr lang="en-IN" sz="4000" b="1" dirty="0" smtClean="0"/>
              <a:t>TOPIC :- CLASSICAL MODEL OF GROWTH</a:t>
            </a:r>
            <a:endParaRPr lang="en-IN" sz="4800" b="1" dirty="0"/>
          </a:p>
        </p:txBody>
      </p:sp>
      <p:sp>
        <p:nvSpPr>
          <p:cNvPr id="3" name="Subtitle 2"/>
          <p:cNvSpPr>
            <a:spLocks noGrp="1"/>
          </p:cNvSpPr>
          <p:nvPr>
            <p:ph type="subTitle" idx="1"/>
          </p:nvPr>
        </p:nvSpPr>
        <p:spPr>
          <a:xfrm>
            <a:off x="1751011" y="3886200"/>
            <a:ext cx="10440989" cy="2780071"/>
          </a:xfrm>
        </p:spPr>
        <p:txBody>
          <a:bodyPr>
            <a:normAutofit fontScale="70000" lnSpcReduction="20000"/>
          </a:bodyPr>
          <a:lstStyle/>
          <a:p>
            <a:pPr marL="342900" indent="-342900">
              <a:buFont typeface="Arial" panose="020B0604020202020204" pitchFamily="34" charset="0"/>
              <a:buChar char="•"/>
            </a:pPr>
            <a:r>
              <a:rPr lang="en-IN" dirty="0" smtClean="0"/>
              <a:t>INTRODUCTION</a:t>
            </a:r>
            <a:endParaRPr lang="en-IN" dirty="0"/>
          </a:p>
          <a:p>
            <a:pPr marL="342900" indent="-342900">
              <a:buFont typeface="Arial" panose="020B0604020202020204" pitchFamily="34" charset="0"/>
              <a:buChar char="•"/>
            </a:pPr>
            <a:r>
              <a:rPr lang="en-IN" dirty="0" smtClean="0"/>
              <a:t>MODEL </a:t>
            </a:r>
          </a:p>
          <a:p>
            <a:pPr marL="342900" indent="-342900">
              <a:buFont typeface="Arial" panose="020B0604020202020204" pitchFamily="34" charset="0"/>
              <a:buChar char="•"/>
            </a:pPr>
            <a:r>
              <a:rPr lang="en-IN" dirty="0" smtClean="0"/>
              <a:t>ASSUMPTIONS</a:t>
            </a:r>
          </a:p>
          <a:p>
            <a:pPr marL="342900" indent="-342900">
              <a:buFont typeface="Arial" panose="020B0604020202020204" pitchFamily="34" charset="0"/>
              <a:buChar char="•"/>
            </a:pPr>
            <a:r>
              <a:rPr lang="en-IN" dirty="0" smtClean="0"/>
              <a:t>LIMITATIONS</a:t>
            </a:r>
          </a:p>
          <a:p>
            <a:r>
              <a:rPr lang="en-IN" sz="4800" dirty="0" smtClean="0"/>
              <a:t>                                          PROF. RITU</a:t>
            </a:r>
          </a:p>
          <a:p>
            <a:r>
              <a:rPr lang="en-IN" sz="4800" dirty="0" smtClean="0"/>
              <a:t>                                            SEM 5</a:t>
            </a:r>
          </a:p>
          <a:p>
            <a:endParaRPr lang="en-IN" sz="4800" dirty="0" smtClean="0"/>
          </a:p>
        </p:txBody>
      </p:sp>
    </p:spTree>
    <p:extLst>
      <p:ext uri="{BB962C8B-B14F-4D97-AF65-F5344CB8AC3E}">
        <p14:creationId xmlns:p14="http://schemas.microsoft.com/office/powerpoint/2010/main" val="2555533343"/>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a:t>
            </a:r>
            <a:r>
              <a:rPr lang="en-IN" b="1" dirty="0" smtClean="0"/>
              <a:t>Classical Growth Theory</a:t>
            </a:r>
            <a:endParaRPr lang="en-IN" b="1" dirty="0"/>
          </a:p>
        </p:txBody>
      </p:sp>
      <p:sp>
        <p:nvSpPr>
          <p:cNvPr id="3" name="Content Placeholder 2"/>
          <p:cNvSpPr>
            <a:spLocks noGrp="1"/>
          </p:cNvSpPr>
          <p:nvPr>
            <p:ph sz="quarter" idx="13"/>
          </p:nvPr>
        </p:nvSpPr>
        <p:spPr/>
        <p:txBody>
          <a:bodyPr/>
          <a:lstStyle/>
          <a:p>
            <a:r>
              <a:rPr lang="en-US" dirty="0" smtClean="0"/>
              <a:t>The Classical Growth Theory postulates that a country’s economic growth will decrease with an increasing population and limited resources. Such a postulation is an implication of the belief of classical growth theory economists who think that a temporary increase in real GDP per person inevitably leads to a population explosion, which would limit a nation’s resources, consequently lowering real GDP. As a result, the country’s economic growth will start to slow.</a:t>
            </a:r>
            <a:endParaRPr lang="en-IN" dirty="0"/>
          </a:p>
        </p:txBody>
      </p:sp>
    </p:spTree>
    <p:extLst>
      <p:ext uri="{BB962C8B-B14F-4D97-AF65-F5344CB8AC3E}">
        <p14:creationId xmlns:p14="http://schemas.microsoft.com/office/powerpoint/2010/main" val="380134541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212725"/>
            <a:ext cx="10515600" cy="1325563"/>
          </a:xfrm>
        </p:spPr>
        <p:txBody>
          <a:bodyPr>
            <a:normAutofit/>
          </a:bodyPr>
          <a:lstStyle/>
          <a:p>
            <a:r>
              <a:rPr lang="en-IN" sz="4900" b="1" dirty="0" smtClean="0"/>
              <a:t>ASSUMPTIONS</a:t>
            </a:r>
            <a:r>
              <a:rPr lang="en-IN" dirty="0" smtClean="0"/>
              <a:t/>
            </a:r>
            <a:br>
              <a:rPr lang="en-IN" dirty="0" smtClean="0"/>
            </a:br>
            <a:endParaRPr lang="en-IN" dirty="0"/>
          </a:p>
        </p:txBody>
      </p:sp>
      <p:sp>
        <p:nvSpPr>
          <p:cNvPr id="3" name="Content Placeholder 2"/>
          <p:cNvSpPr>
            <a:spLocks noGrp="1"/>
          </p:cNvSpPr>
          <p:nvPr>
            <p:ph sz="quarter" idx="13"/>
          </p:nvPr>
        </p:nvSpPr>
        <p:spPr/>
        <p:txBody>
          <a:bodyPr>
            <a:normAutofit fontScale="85000" lnSpcReduction="20000"/>
          </a:bodyPr>
          <a:lstStyle/>
          <a:p>
            <a:r>
              <a:rPr lang="en-IN" dirty="0" smtClean="0"/>
              <a:t>The economy is a laissez faire economy.</a:t>
            </a:r>
          </a:p>
          <a:p>
            <a:r>
              <a:rPr lang="en-IN" dirty="0" smtClean="0"/>
              <a:t>The economy has a sectors, viz. agricultural sector and industrial sector.</a:t>
            </a:r>
          </a:p>
          <a:p>
            <a:r>
              <a:rPr lang="en-IN" dirty="0" smtClean="0"/>
              <a:t>Agriculture is subject law of diminishing returns.</a:t>
            </a:r>
          </a:p>
          <a:p>
            <a:r>
              <a:rPr lang="en-IN" dirty="0" smtClean="0"/>
              <a:t>The supply of labour tends to increase following improvements in the standard of living of the workers.</a:t>
            </a:r>
          </a:p>
          <a:p>
            <a:r>
              <a:rPr lang="en-IN" dirty="0" smtClean="0"/>
              <a:t>There is perfect competition in the economy.</a:t>
            </a:r>
          </a:p>
          <a:p>
            <a:r>
              <a:rPr lang="en-IN" dirty="0" smtClean="0"/>
              <a:t>Labour and Capital are the two variable inputs.</a:t>
            </a:r>
          </a:p>
          <a:p>
            <a:r>
              <a:rPr lang="en-IN" dirty="0" smtClean="0"/>
              <a:t>The principle of subsistence law of wages or iron law of wages holds good.</a:t>
            </a:r>
          </a:p>
          <a:p>
            <a:r>
              <a:rPr lang="en-IN" dirty="0" smtClean="0"/>
              <a:t>Say’s law of the markets holds good. </a:t>
            </a:r>
            <a:endParaRPr lang="en-IN" dirty="0"/>
          </a:p>
        </p:txBody>
      </p:sp>
    </p:spTree>
    <p:extLst>
      <p:ext uri="{BB962C8B-B14F-4D97-AF65-F5344CB8AC3E}">
        <p14:creationId xmlns:p14="http://schemas.microsoft.com/office/powerpoint/2010/main" val="191557631"/>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300" b="1" dirty="0" smtClean="0"/>
              <a:t>Structural Model</a:t>
            </a:r>
            <a:r>
              <a:rPr lang="en-IN" dirty="0" smtClean="0"/>
              <a:t/>
            </a:r>
            <a:br>
              <a:rPr lang="en-IN" dirty="0" smtClean="0"/>
            </a:br>
            <a:endParaRPr lang="en-IN" dirty="0"/>
          </a:p>
        </p:txBody>
      </p:sp>
      <p:pic>
        <p:nvPicPr>
          <p:cNvPr id="4" name="Content Placeholder 3"/>
          <p:cNvPicPr>
            <a:picLocks noGrp="1" noChangeAspect="1"/>
          </p:cNvPicPr>
          <p:nvPr>
            <p:ph sz="quarter" idx="13"/>
          </p:nvPr>
        </p:nvPicPr>
        <p:blipFill>
          <a:blip r:embed="rId2"/>
          <a:stretch>
            <a:fillRect/>
          </a:stretch>
        </p:blipFill>
        <p:spPr>
          <a:xfrm>
            <a:off x="3041583" y="1973178"/>
            <a:ext cx="5168967" cy="4215865"/>
          </a:xfrm>
          <a:prstGeom prst="rect">
            <a:avLst/>
          </a:prstGeom>
        </p:spPr>
      </p:pic>
    </p:spTree>
    <p:extLst>
      <p:ext uri="{BB962C8B-B14F-4D97-AF65-F5344CB8AC3E}">
        <p14:creationId xmlns:p14="http://schemas.microsoft.com/office/powerpoint/2010/main" val="26711300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Explanation about model structure </a:t>
            </a:r>
            <a:endParaRPr lang="en-IN" b="1" dirty="0"/>
          </a:p>
        </p:txBody>
      </p:sp>
      <p:sp>
        <p:nvSpPr>
          <p:cNvPr id="5" name="Content Placeholder 4"/>
          <p:cNvSpPr>
            <a:spLocks noGrp="1"/>
          </p:cNvSpPr>
          <p:nvPr>
            <p:ph sz="quarter" idx="13"/>
          </p:nvPr>
        </p:nvSpPr>
        <p:spPr>
          <a:xfrm>
            <a:off x="963329" y="1912252"/>
            <a:ext cx="10515600" cy="4351338"/>
          </a:xfrm>
        </p:spPr>
        <p:txBody>
          <a:bodyPr>
            <a:normAutofit fontScale="32500" lnSpcReduction="20000"/>
          </a:bodyPr>
          <a:lstStyle/>
          <a:p>
            <a:pPr marL="0" indent="0">
              <a:buNone/>
            </a:pPr>
            <a:r>
              <a:rPr lang="en-US" sz="3800" dirty="0" smtClean="0"/>
              <a:t>In the chart above, the y-axis represents total production, and the x-axis represents labor. Curve OW outlines the total subsistence wages. If the level of population (labor) is ON, and the level of output is OP, the per capita wage is represented by NR. Consequently, the surplus or profit is RG.</a:t>
            </a:r>
          </a:p>
          <a:p>
            <a:pPr marL="0" indent="0">
              <a:buNone/>
            </a:pPr>
            <a:endParaRPr lang="en-US" sz="3800" dirty="0" smtClean="0"/>
          </a:p>
          <a:p>
            <a:pPr marL="0" indent="0">
              <a:buNone/>
            </a:pPr>
            <a:r>
              <a:rPr lang="en-US" sz="3800" dirty="0" smtClean="0"/>
              <a:t>Because of the surplus, the capital formation process comes into effect. Consequently, the demand for labor increases, leading to a rise in total wages, as the curve moves to GH. If the total population remains constant at ON, and wages exceed subsistence wages, i.e., NG &gt; NR, then total population or total manpower will increase as the curve moves toward OM. Because of the increase in population, surplus can be generated.</a:t>
            </a:r>
          </a:p>
          <a:p>
            <a:pPr marL="0" indent="0">
              <a:buNone/>
            </a:pPr>
            <a:endParaRPr lang="en-US" sz="3800" dirty="0" smtClean="0"/>
          </a:p>
          <a:p>
            <a:pPr marL="0" indent="0">
              <a:buNone/>
            </a:pPr>
            <a:r>
              <a:rPr lang="en-US" sz="3800" dirty="0" smtClean="0"/>
              <a:t>In such a manner, the process will continue until the economy reaches point E, as depicted by the arrow. Point E represents a stationary situation wherein wages and total output equalize, and no surplus can be generated. However, according to classical economists, with technological progress the production function will shift upward, as depicted by the curve TP2. Also, according to the Classical Growth Theory, economic stagnation can be postponed, although ultimately not avoided.</a:t>
            </a:r>
          </a:p>
          <a:p>
            <a:pPr marL="0" indent="0">
              <a:buNone/>
            </a:pPr>
            <a:endParaRPr lang="en-US" sz="3800" dirty="0" smtClean="0"/>
          </a:p>
          <a:p>
            <a:pPr marL="0" indent="0">
              <a:buNone/>
            </a:pPr>
            <a:r>
              <a:rPr lang="en-US" sz="3800" dirty="0" smtClean="0"/>
              <a:t> </a:t>
            </a:r>
          </a:p>
          <a:p>
            <a:endParaRPr lang="en-US" dirty="0" smtClean="0"/>
          </a:p>
          <a:p>
            <a:pPr marL="0" indent="0">
              <a:buNone/>
            </a:pPr>
            <a:endParaRPr lang="en-IN" dirty="0"/>
          </a:p>
        </p:txBody>
      </p:sp>
    </p:spTree>
    <p:extLst>
      <p:ext uri="{BB962C8B-B14F-4D97-AF65-F5344CB8AC3E}">
        <p14:creationId xmlns:p14="http://schemas.microsoft.com/office/powerpoint/2010/main" val="810383386"/>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Limitations of the Classical Growth Model</a:t>
            </a:r>
            <a:endParaRPr lang="en-IN" dirty="0"/>
          </a:p>
        </p:txBody>
      </p:sp>
      <p:sp>
        <p:nvSpPr>
          <p:cNvPr id="3" name="Content Placeholder 2"/>
          <p:cNvSpPr>
            <a:spLocks noGrp="1"/>
          </p:cNvSpPr>
          <p:nvPr>
            <p:ph sz="quarter" idx="13"/>
          </p:nvPr>
        </p:nvSpPr>
        <p:spPr/>
        <p:txBody>
          <a:bodyPr>
            <a:normAutofit fontScale="92500"/>
          </a:bodyPr>
          <a:lstStyle/>
          <a:p>
            <a:r>
              <a:rPr lang="en-US" dirty="0" smtClean="0"/>
              <a:t>Ignorance with respect to technology: The classical model of growth ignores the role efficient technical progress could play for the smooth running of an economy. Advancements in technology can minimize diminishing returns.</a:t>
            </a:r>
          </a:p>
          <a:p>
            <a:r>
              <a:rPr lang="en-US" dirty="0" smtClean="0"/>
              <a:t>Inaccurate determination of total wages: The classical model of growth assumes that total wages do not exceed or fall below the subsistence level. However, this is not entirely true. Changes in the industrial structure and substantial economic development can result in total wages exceeding or falling below the subsistence level. Moreover, the classical theory of growth does not consider the role played by trade unions in the process of wage determination.</a:t>
            </a:r>
          </a:p>
          <a:p>
            <a:endParaRPr lang="en-US" dirty="0" smtClean="0"/>
          </a:p>
        </p:txBody>
      </p:sp>
    </p:spTree>
    <p:extLst>
      <p:ext uri="{BB962C8B-B14F-4D97-AF65-F5344CB8AC3E}">
        <p14:creationId xmlns:p14="http://schemas.microsoft.com/office/powerpoint/2010/main" val="26977874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2. Neoclassical Growth Model</a:t>
            </a:r>
            <a:endParaRPr lang="en-IN" dirty="0"/>
          </a:p>
        </p:txBody>
      </p:sp>
      <p:sp>
        <p:nvSpPr>
          <p:cNvPr id="3" name="Content Placeholder 2"/>
          <p:cNvSpPr>
            <a:spLocks noGrp="1"/>
          </p:cNvSpPr>
          <p:nvPr>
            <p:ph sz="quarter" idx="13"/>
          </p:nvPr>
        </p:nvSpPr>
        <p:spPr/>
        <p:txBody>
          <a:bodyPr>
            <a:normAutofit fontScale="85000" lnSpcReduction="20000"/>
          </a:bodyPr>
          <a:lstStyle/>
          <a:p>
            <a:r>
              <a:rPr lang="en-US" dirty="0" smtClean="0"/>
              <a:t>The Neoclassical Growth Theory is an economic model of growth that outlines how a steady economic growth rate results when three economic forces come into play: labor, capital, and technology. The simplest and most popular version of the Neoclassical Growth Model is the Solow-Swan Growth Model.</a:t>
            </a:r>
          </a:p>
          <a:p>
            <a:endParaRPr lang="en-US" dirty="0" smtClean="0"/>
          </a:p>
          <a:p>
            <a:r>
              <a:rPr lang="en-US" dirty="0" smtClean="0"/>
              <a:t>The theory postulates that short-term economic equilibrium is a result of varying amounts of labor and capital that play a vital role in the production process. The theory argues that technological change significantly influences the overall functioning of an economy. Neoclassical growth theory outlines the three factors necessary for a growing economy. However, the theory puts emphasis on its claim that temporary, or short-term equilibrium, is different from long-term equilibrium and does not require any of the three factors</a:t>
            </a:r>
            <a:endParaRPr lang="en-IN" dirty="0"/>
          </a:p>
        </p:txBody>
      </p:sp>
    </p:spTree>
    <p:extLst>
      <p:ext uri="{BB962C8B-B14F-4D97-AF65-F5344CB8AC3E}">
        <p14:creationId xmlns:p14="http://schemas.microsoft.com/office/powerpoint/2010/main" val="342540748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Solow equation </a:t>
            </a:r>
            <a:endParaRPr lang="en-IN" b="1" dirty="0"/>
          </a:p>
        </p:txBody>
      </p:sp>
      <p:pic>
        <p:nvPicPr>
          <p:cNvPr id="4" name="Content Placeholder 3"/>
          <p:cNvPicPr>
            <a:picLocks noGrp="1" noChangeAspect="1"/>
          </p:cNvPicPr>
          <p:nvPr>
            <p:ph sz="quarter" idx="13"/>
          </p:nvPr>
        </p:nvPicPr>
        <p:blipFill>
          <a:blip r:embed="rId2"/>
          <a:stretch>
            <a:fillRect/>
          </a:stretch>
        </p:blipFill>
        <p:spPr>
          <a:xfrm>
            <a:off x="3826933" y="2252133"/>
            <a:ext cx="3759200" cy="3505199"/>
          </a:xfrm>
          <a:prstGeom prst="rect">
            <a:avLst/>
          </a:prstGeom>
        </p:spPr>
      </p:pic>
    </p:spTree>
    <p:extLst>
      <p:ext uri="{BB962C8B-B14F-4D97-AF65-F5344CB8AC3E}">
        <p14:creationId xmlns:p14="http://schemas.microsoft.com/office/powerpoint/2010/main" val="20515601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Production Function in the Neoclassical Growth Model</a:t>
            </a:r>
            <a:br>
              <a:rPr lang="en-US" dirty="0" smtClean="0"/>
            </a:br>
            <a:endParaRPr lang="en-IN" dirty="0"/>
          </a:p>
        </p:txBody>
      </p:sp>
      <p:sp>
        <p:nvSpPr>
          <p:cNvPr id="3" name="Content Placeholder 2"/>
          <p:cNvSpPr>
            <a:spLocks noGrp="1"/>
          </p:cNvSpPr>
          <p:nvPr>
            <p:ph sz="quarter" idx="13"/>
          </p:nvPr>
        </p:nvSpPr>
        <p:spPr/>
        <p:txBody>
          <a:bodyPr>
            <a:noAutofit/>
          </a:bodyPr>
          <a:lstStyle/>
          <a:p>
            <a:r>
              <a:rPr lang="en-US" sz="1800" dirty="0" smtClean="0"/>
              <a:t>The Neoclassical Growth Model claims that capital accumulation in an economy, and how people make use of it, is important for determining economic growth.</a:t>
            </a:r>
          </a:p>
          <a:p>
            <a:endParaRPr lang="en-US" sz="1800" dirty="0" smtClean="0"/>
          </a:p>
          <a:p>
            <a:r>
              <a:rPr lang="en-US" sz="1800" dirty="0" smtClean="0"/>
              <a:t>It further claims that the relationship between capital and labor in an economy determines its total output. Finally, the theory states that technology augments labor productivity, increasing the total output through increased efficiency of labor. Therefore, the production function of the neoclassical growth model is used to measure the economic growth and equilibrium of an economy. The general production function in the neoclassical growth model takes the following form</a:t>
            </a:r>
          </a:p>
        </p:txBody>
      </p:sp>
    </p:spTree>
    <p:extLst>
      <p:ext uri="{BB962C8B-B14F-4D97-AF65-F5344CB8AC3E}">
        <p14:creationId xmlns:p14="http://schemas.microsoft.com/office/powerpoint/2010/main" val="89564195"/>
      </p:ext>
    </p:extLst>
  </p:cSld>
  <p:clrMapOvr>
    <a:masterClrMapping/>
  </p:clrMapOvr>
  <p:transition spd="slow">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FUNCTIONS:- </a:t>
            </a:r>
            <a:endParaRPr lang="en-IN" dirty="0"/>
          </a:p>
        </p:txBody>
      </p:sp>
      <p:sp>
        <p:nvSpPr>
          <p:cNvPr id="3" name="Content Placeholder 2"/>
          <p:cNvSpPr>
            <a:spLocks noGrp="1"/>
          </p:cNvSpPr>
          <p:nvPr>
            <p:ph sz="quarter" idx="13"/>
          </p:nvPr>
        </p:nvSpPr>
        <p:spPr/>
        <p:txBody>
          <a:bodyPr>
            <a:normAutofit fontScale="55000" lnSpcReduction="20000"/>
          </a:bodyPr>
          <a:lstStyle/>
          <a:p>
            <a:r>
              <a:rPr lang="en-US" dirty="0" smtClean="0"/>
              <a:t>Y = AF (K, L)</a:t>
            </a:r>
          </a:p>
          <a:p>
            <a:r>
              <a:rPr lang="en-US" dirty="0" smtClean="0"/>
              <a:t> </a:t>
            </a:r>
          </a:p>
          <a:p>
            <a:endParaRPr lang="en-US" dirty="0" smtClean="0"/>
          </a:p>
          <a:p>
            <a:r>
              <a:rPr lang="en-US" dirty="0" smtClean="0"/>
              <a:t>Where:</a:t>
            </a:r>
          </a:p>
          <a:p>
            <a:endParaRPr lang="en-US" dirty="0" smtClean="0"/>
          </a:p>
          <a:p>
            <a:r>
              <a:rPr lang="en-US" dirty="0" smtClean="0"/>
              <a:t>Y – Income, or the economy’s Gross Domestic Product (GDP)</a:t>
            </a:r>
          </a:p>
          <a:p>
            <a:r>
              <a:rPr lang="en-US" dirty="0" smtClean="0"/>
              <a:t>K – Capital</a:t>
            </a:r>
          </a:p>
          <a:p>
            <a:r>
              <a:rPr lang="en-US" dirty="0" smtClean="0"/>
              <a:t>L – Amount of unskilled labor in the economy</a:t>
            </a:r>
          </a:p>
          <a:p>
            <a:r>
              <a:rPr lang="en-US" dirty="0" smtClean="0"/>
              <a:t>A – Determinant level of technology</a:t>
            </a:r>
          </a:p>
          <a:p>
            <a:r>
              <a:rPr lang="en-US" dirty="0" smtClean="0"/>
              <a:t>Also, because of the dynamic relationship between labor and technology, an economy’s production function is often re-stated as Y = F (K, AL). This states that technology is labor augmenting and that workers’ productivity depends on the level of technology.</a:t>
            </a:r>
            <a:endParaRPr lang="en-IN" dirty="0"/>
          </a:p>
        </p:txBody>
      </p:sp>
    </p:spTree>
    <p:extLst>
      <p:ext uri="{BB962C8B-B14F-4D97-AF65-F5344CB8AC3E}">
        <p14:creationId xmlns:p14="http://schemas.microsoft.com/office/powerpoint/2010/main" val="300007818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9" y="1838324"/>
            <a:ext cx="10515600" cy="1325563"/>
          </a:xfrm>
        </p:spPr>
        <p:txBody>
          <a:bodyPr>
            <a:noAutofit/>
          </a:bodyPr>
          <a:lstStyle/>
          <a:p>
            <a:pPr marL="342900" indent="-342900" fontAlgn="base">
              <a:buFont typeface="Arial" panose="020B0604020202020204" pitchFamily="34" charset="0"/>
              <a:buChar char="•"/>
            </a:pPr>
            <a:r>
              <a:rPr lang="en-IN" sz="2300" dirty="0" smtClean="0"/>
              <a:t>Meade’s equation</a:t>
            </a:r>
            <a:br>
              <a:rPr lang="en-IN" sz="2300" dirty="0" smtClean="0"/>
            </a:br>
            <a:r>
              <a:rPr lang="en-IN" sz="2300" dirty="0"/>
              <a:t/>
            </a:r>
            <a:br>
              <a:rPr lang="en-IN" sz="2300" dirty="0"/>
            </a:br>
            <a:r>
              <a:rPr lang="fr-FR" sz="2300" dirty="0"/>
              <a:t>Y=F (K, L, N, t)</a:t>
            </a:r>
            <a:r>
              <a:rPr lang="en-IN" sz="2300" dirty="0" smtClean="0"/>
              <a:t> </a:t>
            </a:r>
            <a:br>
              <a:rPr lang="en-IN" sz="2300" dirty="0" smtClean="0"/>
            </a:br>
            <a:r>
              <a:rPr lang="en-IN" sz="2300" dirty="0" smtClean="0"/>
              <a:t/>
            </a:r>
            <a:br>
              <a:rPr lang="en-IN" sz="2300" dirty="0" smtClean="0"/>
            </a:br>
            <a:r>
              <a:rPr lang="pl-PL" sz="2300" dirty="0" smtClean="0"/>
              <a:t>∆</a:t>
            </a:r>
            <a:r>
              <a:rPr lang="pl-PL" sz="2300" dirty="0"/>
              <a:t>Y=V ∆K + W ∆L + ∆Y</a:t>
            </a:r>
            <a:r>
              <a:rPr lang="pl-PL" sz="2300" dirty="0" smtClean="0"/>
              <a:t>’</a:t>
            </a:r>
            <a:r>
              <a:rPr lang="en-IN" sz="2300" dirty="0" smtClean="0"/>
              <a:t/>
            </a:r>
            <a:br>
              <a:rPr lang="en-IN" sz="2300" dirty="0" smtClean="0"/>
            </a:br>
            <a:r>
              <a:rPr lang="en-IN" sz="2300" dirty="0" smtClean="0"/>
              <a:t/>
            </a:r>
            <a:br>
              <a:rPr lang="en-IN" sz="2300" dirty="0" smtClean="0"/>
            </a:br>
            <a:r>
              <a:rPr lang="en-IN" sz="2300" dirty="0"/>
              <a:t/>
            </a:r>
            <a:br>
              <a:rPr lang="en-IN" sz="2300" dirty="0"/>
            </a:br>
            <a:r>
              <a:rPr lang="en-US" sz="2300" dirty="0" smtClean="0"/>
              <a:t>∆</a:t>
            </a:r>
            <a:r>
              <a:rPr lang="en-US" sz="2300" dirty="0"/>
              <a:t>Y/Y= annual proportionate rate of growth of output,</a:t>
            </a:r>
            <a:br>
              <a:rPr lang="en-US" sz="2300" dirty="0"/>
            </a:br>
            <a:r>
              <a:rPr lang="en-US" sz="2300" dirty="0"/>
              <a:t>∆K/K= annual proportionate rate of growth of the stock of machinery,</a:t>
            </a:r>
            <a:br>
              <a:rPr lang="en-US" sz="2300" dirty="0"/>
            </a:br>
            <a:r>
              <a:rPr lang="en-US" sz="2300" dirty="0"/>
              <a:t>∆L/L= annual proportionate rate of growth in the working population, and</a:t>
            </a:r>
            <a:br>
              <a:rPr lang="en-US" sz="2300" dirty="0"/>
            </a:br>
            <a:r>
              <a:rPr lang="en-US" sz="2300" dirty="0"/>
              <a:t>∆Y’/Y = annual proportionate rate of growth of output due simply to technical progress</a:t>
            </a:r>
            <a:r>
              <a:rPr lang="en-US" sz="2300" dirty="0" smtClean="0"/>
              <a:t>.</a:t>
            </a:r>
            <a:br>
              <a:rPr lang="en-US" sz="2300" dirty="0" smtClean="0"/>
            </a:br>
            <a:r>
              <a:rPr lang="en-US" sz="2300" dirty="0" smtClean="0"/>
              <a:t/>
            </a:r>
            <a:br>
              <a:rPr lang="en-US" sz="2300" dirty="0" smtClean="0"/>
            </a:br>
            <a:r>
              <a:rPr lang="en-IN" sz="2800" dirty="0" smtClean="0"/>
              <a:t>y </a:t>
            </a:r>
            <a:r>
              <a:rPr lang="en-IN" sz="2800" dirty="0"/>
              <a:t>= </a:t>
            </a:r>
            <a:r>
              <a:rPr lang="en-IN" sz="2800" dirty="0" err="1"/>
              <a:t>Uk</a:t>
            </a:r>
            <a:r>
              <a:rPr lang="en-IN" sz="2800" dirty="0"/>
              <a:t>+ </a:t>
            </a:r>
            <a:r>
              <a:rPr lang="en-IN" sz="2800" dirty="0" err="1"/>
              <a:t>Ql</a:t>
            </a:r>
            <a:r>
              <a:rPr lang="en-IN" sz="2800" dirty="0"/>
              <a:t> + r</a:t>
            </a:r>
            <a:r>
              <a:rPr lang="en-US" sz="2800" dirty="0"/>
              <a:t/>
            </a:r>
            <a:br>
              <a:rPr lang="en-US" sz="2800" dirty="0"/>
            </a:br>
            <a:r>
              <a:rPr lang="en-IN" sz="2300" dirty="0" smtClean="0"/>
              <a:t/>
            </a:r>
            <a:br>
              <a:rPr lang="en-IN" sz="2300" dirty="0" smtClean="0"/>
            </a:br>
            <a:endParaRPr lang="en-IN" sz="2300" dirty="0"/>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496732" y="4841057"/>
            <a:ext cx="4432423" cy="865477"/>
          </a:xfrm>
        </p:spPr>
      </p:pic>
    </p:spTree>
    <p:extLst>
      <p:ext uri="{BB962C8B-B14F-4D97-AF65-F5344CB8AC3E}">
        <p14:creationId xmlns:p14="http://schemas.microsoft.com/office/powerpoint/2010/main" val="2503867743"/>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THANK YOU</a:t>
            </a:r>
            <a:br>
              <a:rPr lang="en-IN" dirty="0" smtClean="0"/>
            </a:br>
            <a:endParaRPr lang="en-IN" dirty="0"/>
          </a:p>
        </p:txBody>
      </p:sp>
      <p:sp>
        <p:nvSpPr>
          <p:cNvPr id="3" name="Subtitle 2"/>
          <p:cNvSpPr>
            <a:spLocks noGrp="1"/>
          </p:cNvSpPr>
          <p:nvPr>
            <p:ph type="subTitle" idx="1"/>
          </p:nvPr>
        </p:nvSpPr>
        <p:spPr/>
        <p:txBody>
          <a:bodyPr>
            <a:normAutofit/>
          </a:bodyPr>
          <a:lstStyle/>
          <a:p>
            <a:r>
              <a:rPr lang="en-IN" sz="400" dirty="0" smtClean="0"/>
              <a:t>G</a:t>
            </a:r>
            <a:endParaRPr lang="en-IN" sz="400" dirty="0"/>
          </a:p>
        </p:txBody>
      </p:sp>
    </p:spTree>
    <p:extLst>
      <p:ext uri="{BB962C8B-B14F-4D97-AF65-F5344CB8AC3E}">
        <p14:creationId xmlns:p14="http://schemas.microsoft.com/office/powerpoint/2010/main" val="4059353428"/>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96</TotalTime>
  <Words>885</Words>
  <Application>Microsoft Office PowerPoint</Application>
  <PresentationFormat>Widescreen</PresentationFormat>
  <Paragraphs>53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Tw Cen MT</vt:lpstr>
      <vt:lpstr>Droplet</vt:lpstr>
      <vt:lpstr>GOVT. COLLEGE ROPAR DEPARTMENT OF ECONOMICS TOPIC :- CLASSICAL MODEL OF GROWTH</vt:lpstr>
      <vt:lpstr> Classical Growth Theory</vt:lpstr>
      <vt:lpstr>ASSUMPTIONS </vt:lpstr>
      <vt:lpstr>Structural Model </vt:lpstr>
      <vt:lpstr>Explanation about model structure </vt:lpstr>
      <vt:lpstr> Limitations of the Classical Growth Model</vt:lpstr>
      <vt:lpstr>2. Neoclassical Growth Model</vt:lpstr>
      <vt:lpstr>Solow equation </vt:lpstr>
      <vt:lpstr> Production Function in the Neoclassical Growth Model </vt:lpstr>
      <vt:lpstr>FUNCTIONS:- </vt:lpstr>
      <vt:lpstr>Meade’s equation  Y=F (K, L, N, t)   ∆Y=V ∆K + W ∆L + ∆Y’   ∆Y/Y= annual proportionate rate of growth of output, ∆K/K= annual proportionate rate of growth of the stock of machinery, ∆L/L= annual proportionate rate of growth in the working population, and ∆Y’/Y = annual proportionate rate of growth of output due simply to technical progress.  y = Uk+ Ql + r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GOVT. COLLEGE ROPAR DEPARTMENT OF ECONOMICS TOPIC :- CLASSICAL MODEL OF GROWTH</dc:title>
  <dc:creator>Ashish Kumar</dc:creator>
  <cp:lastModifiedBy>Ashish Kumar</cp:lastModifiedBy>
  <cp:revision>12</cp:revision>
  <dcterms:created xsi:type="dcterms:W3CDTF">2022-04-07T04:55:23Z</dcterms:created>
  <dcterms:modified xsi:type="dcterms:W3CDTF">2022-04-22T05:13:48Z</dcterms:modified>
</cp:coreProperties>
</file>